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60" r:id="rId5"/>
    <p:sldId id="259" r:id="rId6"/>
    <p:sldId id="258" r:id="rId7"/>
    <p:sldId id="263" r:id="rId8"/>
    <p:sldId id="266" r:id="rId9"/>
    <p:sldId id="264" r:id="rId10"/>
    <p:sldId id="262" r:id="rId11"/>
    <p:sldId id="267" r:id="rId12"/>
    <p:sldId id="265" r:id="rId13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>
                <a:latin typeface="Arial"/>
              </a:rPr>
              <a:t>Pulse para editar el formato de las notas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>
                <a:latin typeface="Times New Roman"/>
              </a:rPr>
              <a:t>&lt;encabezamiento&gt;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>
                <a:latin typeface="Times New Roman"/>
              </a:rPr>
              <a:t>&lt;fecha/hora&gt;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>
                <a:latin typeface="Times New Roman"/>
              </a:rPr>
              <a:t>&lt;pie de página&gt;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6FC57A3-5BF7-46E7-9239-4A8ED91BDF36}" type="slidenum">
              <a:rPr lang="es-E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7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6FC57A3-5BF7-46E7-9239-4A8ED91BDF36}" type="slidenum">
              <a:rPr lang="es-ES" sz="1400" smtClean="0">
                <a:latin typeface="Times New Roman"/>
              </a:r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46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8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Arial"/>
              </a:rPr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ndrade@fundacionparalasamericas.or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hyperlink" Target="http://www.fundacionparalasamerica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reporterospcd.fundacionparalasamericas.org/index.php/capacitacion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E2luQYWjzA" TargetMode="External"/><Relationship Id="rId3" Type="http://schemas.openxmlformats.org/officeDocument/2006/relationships/hyperlink" Target="https://www.youtube.com/watch?v=P8WdheIqBTI" TargetMode="External"/><Relationship Id="rId7" Type="http://schemas.openxmlformats.org/officeDocument/2006/relationships/hyperlink" Target="https://www.youtube.com/watch?v=KtAhv7YE3f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p6hvQGu2WmM" TargetMode="External"/><Relationship Id="rId11" Type="http://schemas.openxmlformats.org/officeDocument/2006/relationships/hyperlink" Target="https://www.youtube.com/watch?v=6HObhHsPqE8" TargetMode="External"/><Relationship Id="rId5" Type="http://schemas.openxmlformats.org/officeDocument/2006/relationships/hyperlink" Target="https://www.youtube.com/watch?v=DYLuK2eoxiw" TargetMode="External"/><Relationship Id="rId10" Type="http://schemas.openxmlformats.org/officeDocument/2006/relationships/hyperlink" Target="https://www.youtube.com/watch?v=bwDjmV3mpec" TargetMode="External"/><Relationship Id="rId4" Type="http://schemas.openxmlformats.org/officeDocument/2006/relationships/hyperlink" Target="https://www.youtube.com/watch?v=uPye7jAOHAI" TargetMode="External"/><Relationship Id="rId9" Type="http://schemas.openxmlformats.org/officeDocument/2006/relationships/hyperlink" Target="https://www.youtube.com/watch?v=t5dcHmtSzd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79520" y="3941184"/>
            <a:ext cx="8206560" cy="105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s-ES" sz="2400" b="1" i="1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DejaVu Sans"/>
              </a:rPr>
              <a:t>Diana Andrade</a:t>
            </a:r>
          </a:p>
          <a:p>
            <a:pPr algn="ctr"/>
            <a:r>
              <a:rPr lang="es-ES" sz="2400" dirty="0" err="1" smtClean="0">
                <a:solidFill>
                  <a:srgbClr val="FFC000"/>
                </a:solidFill>
                <a:latin typeface="Calibri"/>
                <a:ea typeface="DejaVu Sans"/>
              </a:rPr>
              <a:t>The</a:t>
            </a:r>
            <a:r>
              <a:rPr lang="es-ES" sz="2400" dirty="0" smtClean="0">
                <a:solidFill>
                  <a:srgbClr val="FFC000"/>
                </a:solidFill>
                <a:latin typeface="Calibri"/>
                <a:ea typeface="DejaVu Sans"/>
              </a:rPr>
              <a:t> Trust </a:t>
            </a:r>
            <a:r>
              <a:rPr lang="es-ES" sz="2400" dirty="0" err="1" smtClean="0">
                <a:solidFill>
                  <a:srgbClr val="FFC000"/>
                </a:solidFill>
                <a:latin typeface="Calibri"/>
                <a:ea typeface="DejaVu Sans"/>
              </a:rPr>
              <a:t>for</a:t>
            </a:r>
            <a:r>
              <a:rPr lang="es-ES" sz="2400" dirty="0" smtClean="0">
                <a:solidFill>
                  <a:srgbClr val="FFC000"/>
                </a:solidFill>
                <a:latin typeface="Calibri"/>
                <a:ea typeface="DejaVu Sans"/>
              </a:rPr>
              <a:t> </a:t>
            </a:r>
            <a:r>
              <a:rPr lang="es-ES" sz="2400" dirty="0" err="1" smtClean="0">
                <a:solidFill>
                  <a:srgbClr val="FFC000"/>
                </a:solidFill>
                <a:latin typeface="Calibri"/>
                <a:ea typeface="DejaVu Sans"/>
              </a:rPr>
              <a:t>the</a:t>
            </a:r>
            <a:r>
              <a:rPr lang="es-ES" sz="2400" dirty="0" smtClean="0">
                <a:solidFill>
                  <a:srgbClr val="FFC000"/>
                </a:solidFill>
                <a:latin typeface="Calibri"/>
                <a:ea typeface="DejaVu Sans"/>
              </a:rPr>
              <a:t> </a:t>
            </a:r>
            <a:r>
              <a:rPr lang="es-ES" sz="2400" dirty="0" err="1" smtClean="0">
                <a:solidFill>
                  <a:srgbClr val="FFC000"/>
                </a:solidFill>
                <a:latin typeface="Calibri"/>
                <a:ea typeface="DejaVu Sans"/>
              </a:rPr>
              <a:t>Americas</a:t>
            </a:r>
            <a:r>
              <a:rPr lang="es-ES" sz="2400" dirty="0" smtClean="0">
                <a:solidFill>
                  <a:srgbClr val="FFC000"/>
                </a:solidFill>
                <a:latin typeface="Calibri"/>
                <a:ea typeface="DejaVu Sans"/>
              </a:rPr>
              <a:t> – Fundación para las Américas</a:t>
            </a:r>
            <a:endParaRPr dirty="0">
              <a:solidFill>
                <a:srgbClr val="FFC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s-ES" sz="2400" i="1" strike="noStrike" dirty="0">
                <a:solidFill>
                  <a:schemeClr val="tx2">
                    <a:lumMod val="75000"/>
                  </a:schemeClr>
                </a:solidFill>
                <a:latin typeface="Calibri"/>
                <a:ea typeface="DejaVu Sans"/>
              </a:rPr>
              <a:t>23 de septiembre de 2014, México D.F.</a:t>
            </a:r>
            <a:r>
              <a:rPr lang="es-ES" sz="2000" i="1" strike="noStrike" dirty="0">
                <a:solidFill>
                  <a:schemeClr val="tx2">
                    <a:lumMod val="75000"/>
                  </a:schemeClr>
                </a:solidFill>
                <a:latin typeface="Calibri"/>
                <a:ea typeface="DejaVu Sans"/>
              </a:rPr>
              <a:t> </a:t>
            </a:r>
            <a:endParaRPr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76320" y="830496"/>
            <a:ext cx="8991000" cy="25466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Promoviendo </a:t>
            </a:r>
            <a:r>
              <a:rPr lang="es-ES" sz="4000" b="1" strike="noStrike" dirty="0">
                <a:solidFill>
                  <a:schemeClr val="tx2">
                    <a:lumMod val="75000"/>
                  </a:schemeClr>
                </a:solidFill>
                <a:latin typeface="Calibri"/>
                <a:ea typeface="DejaVu Sans"/>
              </a:rPr>
              <a:t>la participación de Personas con Discapacidad </a:t>
            </a:r>
            <a:endParaRPr lang="es-ES" sz="4000" b="1" strike="noStrike" dirty="0" smtClean="0">
              <a:solidFill>
                <a:schemeClr val="tx2">
                  <a:lumMod val="75000"/>
                </a:schemeClr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4000" b="1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DejaVu Sans"/>
              </a:rPr>
              <a:t>en procesos electorales en Ecuador a través del </a:t>
            </a: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Periodismo Ciudadano</a:t>
            </a:r>
            <a:endParaRPr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0" y="5373360"/>
            <a:ext cx="9143280" cy="1483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7812360" y="5445360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120" name="CustomShape 4"/>
          <p:cNvSpPr/>
          <p:nvPr/>
        </p:nvSpPr>
        <p:spPr>
          <a:xfrm>
            <a:off x="2363400" y="5508576"/>
            <a:ext cx="1668600" cy="12549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5"/>
          <p:cNvSpPr/>
          <p:nvPr/>
        </p:nvSpPr>
        <p:spPr>
          <a:xfrm>
            <a:off x="98016" y="5597640"/>
            <a:ext cx="2057040" cy="1129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-1068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LECCIONES APRENDIDAS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1020960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7812360" y="5445360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900" y="913416"/>
            <a:ext cx="8759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CNE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en 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Ecuador: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 promueven el enfoque de DD.HH. de la Discapacidad con la elaboración de material y enfatiza el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manejo correcto del lenguaje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Desafíos: sincronización de tiempos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8344" t="12048" r="17168" b="7132"/>
          <a:stretch/>
        </p:blipFill>
        <p:spPr bwMode="auto">
          <a:xfrm>
            <a:off x="457200" y="2344399"/>
            <a:ext cx="7166520" cy="4513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33"/>
          <a:stretch/>
        </p:blipFill>
        <p:spPr>
          <a:xfrm>
            <a:off x="6930432" y="3595644"/>
            <a:ext cx="2145792" cy="12966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176" y="2013444"/>
            <a:ext cx="8289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 smtClean="0">
                <a:solidFill>
                  <a:schemeClr val="tx2">
                    <a:lumMod val="75000"/>
                  </a:schemeClr>
                </a:solidFill>
              </a:rPr>
              <a:t>CNE - Informativo 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sobre Participación Política de las Personas con Discapacidad - 2014</a:t>
            </a:r>
          </a:p>
        </p:txBody>
      </p:sp>
    </p:spTree>
    <p:extLst>
      <p:ext uri="{BB962C8B-B14F-4D97-AF65-F5344CB8AC3E}">
        <p14:creationId xmlns:p14="http://schemas.microsoft.com/office/powerpoint/2010/main" val="35482752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68560" y="1952847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5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GRACIAS</a:t>
            </a:r>
            <a:endParaRPr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1020960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7812360" y="5445360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3764" y="3416873"/>
            <a:ext cx="6974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</a:rPr>
              <a:t>Diana Andrade</a:t>
            </a: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ES" altLang="es-ES" sz="2800" dirty="0">
                <a:hlinkClick r:id="rId3"/>
              </a:rPr>
              <a:t>dandrade@fundacionparalasamericas.org</a:t>
            </a:r>
            <a:r>
              <a:rPr lang="es-ES" altLang="es-ES" sz="2800" dirty="0"/>
              <a:t/>
            </a:r>
            <a:br>
              <a:rPr lang="es-ES" altLang="es-ES" sz="2800" dirty="0"/>
            </a:br>
            <a:r>
              <a:rPr lang="es-ES" altLang="es-ES" sz="2800" dirty="0" smtClean="0">
                <a:hlinkClick r:id="rId4"/>
              </a:rPr>
              <a:t>www.fundacionparalasamericas.org</a:t>
            </a:r>
            <a:endParaRPr lang="es-ES" sz="2800" dirty="0" smtClean="0"/>
          </a:p>
        </p:txBody>
      </p:sp>
      <p:sp>
        <p:nvSpPr>
          <p:cNvPr id="7" name="Shape 64"/>
          <p:cNvSpPr>
            <a:spLocks noChangeArrowheads="1"/>
          </p:cNvSpPr>
          <p:nvPr/>
        </p:nvSpPr>
        <p:spPr bwMode="auto">
          <a:xfrm>
            <a:off x="1252284" y="5487847"/>
            <a:ext cx="1795716" cy="9048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8" name="Picture 7" descr="LOGO_POETAaccessible_SP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34"/>
          <a:stretch>
            <a:fillRect/>
          </a:stretch>
        </p:blipFill>
        <p:spPr bwMode="auto">
          <a:xfrm>
            <a:off x="3487263" y="5822828"/>
            <a:ext cx="3168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3"/>
          <p:cNvSpPr/>
          <p:nvPr/>
        </p:nvSpPr>
        <p:spPr>
          <a:xfrm>
            <a:off x="3464640" y="265140"/>
            <a:ext cx="1871640" cy="151164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014259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-240912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MARCO DEL PROYECTO</a:t>
            </a:r>
            <a:r>
              <a:rPr lang="es-ES" sz="4400" b="1" strike="noStrike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 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597408"/>
            <a:ext cx="8221464" cy="6176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  <a:t>ONG con sede </a:t>
            </a:r>
            <a:r>
              <a:rPr lang="es-ES" sz="2100" dirty="0">
                <a:solidFill>
                  <a:schemeClr val="tx2">
                    <a:lumMod val="75000"/>
                  </a:schemeClr>
                </a:solidFill>
              </a:rPr>
              <a:t>en Washington DC - Estados </a:t>
            </a: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  <a:t>Unidos, con proyectos en aproximadamente 15 </a:t>
            </a:r>
            <a:r>
              <a:rPr lang="es-ES" sz="2100" dirty="0">
                <a:solidFill>
                  <a:schemeClr val="tx2">
                    <a:lumMod val="75000"/>
                  </a:schemeClr>
                </a:solidFill>
              </a:rPr>
              <a:t>países de América </a:t>
            </a: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  <a:t>Latina.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b="1" dirty="0" smtClean="0">
                <a:solidFill>
                  <a:schemeClr val="accent6">
                    <a:lumMod val="75000"/>
                  </a:schemeClr>
                </a:solidFill>
              </a:rPr>
              <a:t>2004</a:t>
            </a: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100" b="1" dirty="0" smtClean="0">
                <a:solidFill>
                  <a:schemeClr val="tx2">
                    <a:lumMod val="75000"/>
                  </a:schemeClr>
                </a:solidFill>
              </a:rPr>
              <a:t>&gt; P</a:t>
            </a: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  <a:t>rograma de </a:t>
            </a:r>
            <a:r>
              <a:rPr lang="es-ES" sz="21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  <a:t>portunidades </a:t>
            </a:r>
            <a:r>
              <a:rPr lang="es-ES" sz="2100" b="1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  <a:t>conómicas a través de la </a:t>
            </a:r>
            <a:r>
              <a:rPr lang="es-ES" sz="2100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  <a:t>ecnología en las </a:t>
            </a:r>
            <a:r>
              <a:rPr lang="es-ES" sz="2100" b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  <a:t>méricas – </a:t>
            </a:r>
            <a:r>
              <a:rPr lang="es-ES" sz="2100" b="1" dirty="0" smtClean="0">
                <a:solidFill>
                  <a:schemeClr val="tx2">
                    <a:lumMod val="75000"/>
                  </a:schemeClr>
                </a:solidFill>
              </a:rPr>
              <a:t>POETA ACCESIBLE </a:t>
            </a: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  <a:t>(Centros Tecnológicos - Discapacidad)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b="1" dirty="0" smtClean="0">
                <a:solidFill>
                  <a:schemeClr val="accent6">
                    <a:lumMod val="75000"/>
                  </a:schemeClr>
                </a:solidFill>
              </a:rPr>
              <a:t>2012-2013</a:t>
            </a:r>
            <a:r>
              <a:rPr lang="es-ES" sz="2100" b="1" dirty="0" smtClean="0">
                <a:solidFill>
                  <a:schemeClr val="tx2">
                    <a:lumMod val="75000"/>
                  </a:schemeClr>
                </a:solidFill>
              </a:rPr>
              <a:t> &gt; Ecuador</a:t>
            </a: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sz="2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1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Promoviendo </a:t>
            </a:r>
            <a:r>
              <a:rPr lang="es-ES" sz="21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la participación de Personas con Discapacidad en los procesos electorales en Ecuador a través del Periodismo </a:t>
            </a:r>
            <a:r>
              <a:rPr lang="es-ES" sz="21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Ciudadano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Capacitación en Periodismo Ciudadano</a:t>
            </a:r>
          </a:p>
          <a:p>
            <a:pPr marL="1257300" lvl="2" indent="-342900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100 Personas con Discapacidad y Organizaciones de/para PCD</a:t>
            </a:r>
            <a:endParaRPr lang="es-ES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6 ciudades: Quito, Ibarra, Cuenca, Loja, Guayaquil y Machala</a:t>
            </a:r>
          </a:p>
          <a:p>
            <a:pPr marL="1257300" lvl="2" indent="-342900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9 módulos de capacitación (72 horas)</a:t>
            </a:r>
            <a:endParaRPr lang="es-ES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strike="noStrike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20 productos de comunicación (video, audio, fotografía y prensa)</a:t>
            </a:r>
          </a:p>
          <a:p>
            <a:pPr marL="1257300" lvl="2" indent="-342900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Donación de equipos: laptop, cámara de fotos y grabadora.</a:t>
            </a:r>
            <a:endParaRPr lang="es-ES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Alianza Consejo Nacional Electoral (CNE)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Seminario de Accesibilidad Web para funcionarios y asesoría: funcionarios de todo el país.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Charlas dirigidas a los reporteros ciudadanos</a:t>
            </a:r>
          </a:p>
          <a:p>
            <a:pPr marL="1257300" lvl="2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Intercambio de información y recursos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8144256" y="5632704"/>
            <a:ext cx="965688" cy="11414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31" y="2086572"/>
            <a:ext cx="5471809" cy="4436148"/>
          </a:xfrm>
          <a:prstGeom prst="rect">
            <a:avLst/>
          </a:prstGeom>
        </p:spPr>
      </p:pic>
      <p:sp>
        <p:nvSpPr>
          <p:cNvPr id="122" name="CustomShape 1"/>
          <p:cNvSpPr/>
          <p:nvPr/>
        </p:nvSpPr>
        <p:spPr>
          <a:xfrm>
            <a:off x="262128" y="-1068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ENFOQUE DD.HH. - DISCAPACIDAD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804672"/>
            <a:ext cx="8349840" cy="1414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OEA (1999)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- Convención Interamericana para la E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liminación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de T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odas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las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Formas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Discriminación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contra las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Personas con Discapacidad</a:t>
            </a:r>
            <a:endParaRPr lang="es-E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ONU (2006)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 - Convención sobre los Derechos de las Personas con Discapacidad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</a:rPr>
              <a:t>Modelo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Médico = enfermedad (asistencialismo / caridad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</a:rPr>
              <a:t>) VS</a:t>
            </a:r>
            <a:endParaRPr lang="es-E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Modelo Social = contexto / ambiente (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DERECHOS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</a:rPr>
              <a:t>) - DIVERSIDAD HUMANA</a:t>
            </a:r>
            <a:endParaRPr lang="es-ES" sz="1600" b="1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4"/>
          <a:stretch/>
        </p:blipFill>
        <p:spPr>
          <a:xfrm>
            <a:off x="8031816" y="5469744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71159" y="6396167"/>
            <a:ext cx="6397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i="1" dirty="0">
                <a:solidFill>
                  <a:schemeClr val="accent6">
                    <a:lumMod val="75000"/>
                  </a:schemeClr>
                </a:solidFill>
              </a:rPr>
              <a:t>“Nada sobre nosotros sin nosotros”</a:t>
            </a:r>
            <a:endParaRPr lang="es-E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40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-1068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PERIODISMO CIUDADANO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07600" y="937944"/>
            <a:ext cx="8349840" cy="5701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“Participación de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los usuarios como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generadores de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información,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convertidos ahora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en creadores de sus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propios medios(ciudadanos).”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Antigua audiencia pasiva = activa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los usuarios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se pueden informar unos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a otros (global – local) = herramientas tecnológicas (Internet)ç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Democracia = ciudadanos bien informados, expresen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y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debatan opiniones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y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educados para decidir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por sí mismos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Periodismo: intermediario entre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el ciudadano y el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Estado, precede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a las democracias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constitucionales y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las hace posibles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Desafíos: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Periodistas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tradicionales: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redes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informadores, comunidades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de ciudadanos,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reporteros y comentaristas.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Brecha digital (acceso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) – 5000 millones teléfonos móviles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Verificación de la información, múltiples perspectivas, contextualización.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endParaRPr lang="es-ES" sz="2000" dirty="0" smtClean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7812360" y="5445360"/>
            <a:ext cx="1151280" cy="1328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3897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8044008" y="5518512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142320" y="3897912"/>
            <a:ext cx="795636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buSzPct val="25000"/>
            </a:pPr>
            <a:r>
              <a:rPr lang="es-ES" sz="2000" b="1" dirty="0" smtClean="0"/>
              <a:t>CURRICULUM – GUIA FACILITADOR Y PARTICIPANTE</a:t>
            </a:r>
            <a:endParaRPr lang="en-US" sz="2000" dirty="0" smtClean="0">
              <a:solidFill>
                <a:srgbClr val="0000FF"/>
              </a:solidFill>
              <a:latin typeface="+mj-lt"/>
            </a:endParaRPr>
          </a:p>
          <a:p>
            <a:pPr>
              <a:buSzPct val="25000"/>
            </a:pPr>
            <a:r>
              <a:rPr lang="en-US" dirty="0" smtClean="0">
                <a:solidFill>
                  <a:srgbClr val="0000FF"/>
                </a:solidFill>
                <a:latin typeface="+mj-lt"/>
                <a:hlinkClick r:id="rId3"/>
              </a:rPr>
              <a:t>http</a:t>
            </a:r>
            <a:r>
              <a:rPr lang="en-US" dirty="0">
                <a:solidFill>
                  <a:srgbClr val="0000FF"/>
                </a:solidFill>
                <a:latin typeface="+mj-lt"/>
                <a:hlinkClick r:id="rId3"/>
              </a:rPr>
              <a:t>://</a:t>
            </a:r>
            <a:r>
              <a:rPr lang="en-US" dirty="0" smtClean="0">
                <a:solidFill>
                  <a:srgbClr val="0000FF"/>
                </a:solidFill>
                <a:latin typeface="+mj-lt"/>
                <a:hlinkClick r:id="rId3"/>
              </a:rPr>
              <a:t>reporterospcd.fundacionparalasamericas.org/index.php/capacitacion</a:t>
            </a:r>
            <a:endParaRPr lang="en-US" dirty="0" smtClean="0">
              <a:solidFill>
                <a:srgbClr val="0000FF"/>
              </a:solidFill>
              <a:latin typeface="+mj-lt"/>
            </a:endParaRPr>
          </a:p>
          <a:p>
            <a:pPr>
              <a:buSzPct val="25000"/>
            </a:pPr>
            <a:endParaRPr lang="en-US" dirty="0">
              <a:solidFill>
                <a:srgbClr val="0000FF"/>
              </a:solidFill>
              <a:latin typeface="+mj-lt"/>
            </a:endParaRPr>
          </a:p>
          <a:p>
            <a:pPr>
              <a:buSzPct val="25000"/>
            </a:pPr>
            <a:endParaRPr dirty="0"/>
          </a:p>
        </p:txBody>
      </p:sp>
      <p:sp>
        <p:nvSpPr>
          <p:cNvPr id="129" name="CustomShape 3"/>
          <p:cNvSpPr/>
          <p:nvPr/>
        </p:nvSpPr>
        <p:spPr>
          <a:xfrm>
            <a:off x="179280" y="4807152"/>
            <a:ext cx="1871640" cy="15116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4"/>
          <p:cNvSpPr/>
          <p:nvPr/>
        </p:nvSpPr>
        <p:spPr>
          <a:xfrm>
            <a:off x="6954744" y="4621872"/>
            <a:ext cx="1523880" cy="8557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5"/>
          <p:cNvSpPr/>
          <p:nvPr/>
        </p:nvSpPr>
        <p:spPr>
          <a:xfrm>
            <a:off x="7606032" y="3336372"/>
            <a:ext cx="914400" cy="9144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6"/>
          <p:cNvSpPr/>
          <p:nvPr/>
        </p:nvSpPr>
        <p:spPr>
          <a:xfrm>
            <a:off x="7267104" y="956016"/>
            <a:ext cx="1200240" cy="121932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7"/>
          <p:cNvSpPr/>
          <p:nvPr/>
        </p:nvSpPr>
        <p:spPr>
          <a:xfrm>
            <a:off x="6273576" y="2451456"/>
            <a:ext cx="2133720" cy="56196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8"/>
          <p:cNvSpPr/>
          <p:nvPr/>
        </p:nvSpPr>
        <p:spPr>
          <a:xfrm>
            <a:off x="5880504" y="1047336"/>
            <a:ext cx="1428480" cy="108288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9"/>
          <p:cNvSpPr/>
          <p:nvPr/>
        </p:nvSpPr>
        <p:spPr>
          <a:xfrm>
            <a:off x="5475504" y="5034312"/>
            <a:ext cx="1314360" cy="142884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10"/>
          <p:cNvSpPr/>
          <p:nvPr/>
        </p:nvSpPr>
        <p:spPr>
          <a:xfrm>
            <a:off x="2531616" y="4902552"/>
            <a:ext cx="2466720" cy="15606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7" name="Picture 136"/>
          <p:cNvPicPr/>
          <p:nvPr/>
        </p:nvPicPr>
        <p:blipFill>
          <a:blip r:embed="rId12"/>
          <a:stretch/>
        </p:blipFill>
        <p:spPr>
          <a:xfrm>
            <a:off x="69552" y="1043352"/>
            <a:ext cx="5796000" cy="1963800"/>
          </a:xfrm>
          <a:prstGeom prst="rect">
            <a:avLst/>
          </a:prstGeom>
          <a:ln>
            <a:noFill/>
          </a:ln>
        </p:spPr>
      </p:pic>
      <p:sp>
        <p:nvSpPr>
          <p:cNvPr id="138" name="CustomShape 11"/>
          <p:cNvSpPr/>
          <p:nvPr/>
        </p:nvSpPr>
        <p:spPr>
          <a:xfrm>
            <a:off x="1636668" y="2980476"/>
            <a:ext cx="460440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buSzPct val="45000"/>
            </a:pPr>
            <a:r>
              <a:rPr lang="es-ES" sz="2000" b="1" dirty="0">
                <a:latin typeface="+mj-lt"/>
              </a:rPr>
              <a:t>PRODUCTOS DE COMUNICACIÓN</a:t>
            </a:r>
            <a:endParaRPr sz="2000" dirty="0">
              <a:latin typeface="+mj-lt"/>
            </a:endParaRPr>
          </a:p>
          <a:p>
            <a:pPr algn="ctr"/>
            <a:r>
              <a:rPr lang="es-ES" sz="2000" b="1" dirty="0">
                <a:solidFill>
                  <a:srgbClr val="0000FF"/>
                </a:solidFill>
                <a:latin typeface="+mj-lt"/>
              </a:rPr>
              <a:t>www.youtube.com/ECreporterosPCD</a:t>
            </a:r>
            <a:r>
              <a:rPr lang="es-ES" sz="2000" b="1" dirty="0">
                <a:latin typeface="+mj-lt"/>
              </a:rPr>
              <a:t> </a:t>
            </a:r>
            <a:endParaRPr sz="2000" dirty="0">
              <a:latin typeface="+mj-lt"/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457200" y="-1068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RESULTADOS DEL PROYECTO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r="3622" b="6631"/>
          <a:stretch/>
        </p:blipFill>
        <p:spPr bwMode="auto">
          <a:xfrm>
            <a:off x="3375591" y="166056"/>
            <a:ext cx="5037393" cy="3639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3" name="CustomShape 2"/>
          <p:cNvSpPr/>
          <p:nvPr/>
        </p:nvSpPr>
        <p:spPr>
          <a:xfrm>
            <a:off x="268560" y="1020960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3"/>
          <a:stretch/>
        </p:blipFill>
        <p:spPr>
          <a:xfrm>
            <a:off x="8001000" y="5528520"/>
            <a:ext cx="1151280" cy="132876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4"/>
          <a:srcRect l="13124" t="-502" r="24082" b="6526"/>
          <a:stretch/>
        </p:blipFill>
        <p:spPr bwMode="auto">
          <a:xfrm>
            <a:off x="268560" y="2816352"/>
            <a:ext cx="4815504" cy="3877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521" y="523619"/>
            <a:ext cx="2712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1656 Fan page</a:t>
            </a:r>
          </a:p>
          <a:p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272 Grupo Facebook</a:t>
            </a:r>
          </a:p>
          <a:p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670 Twitter</a:t>
            </a: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#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periodismoinclusivo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4647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1512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MÓDULOS DE CAPACITACIÓN</a:t>
            </a:r>
            <a:endParaRPr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1020960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8001000" y="5528520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0" y="995184"/>
            <a:ext cx="78211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Aval 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de la academia (certificación) Universidad Casa </a:t>
            </a: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Grande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Distribución 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de 600 DVD en </a:t>
            </a: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Ecuador a medios y OPCD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lan curricular: 50 Centros Tecnológicos </a:t>
            </a: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POETA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Capacitadores de gran trayectoria a nivel nacional: sensibilizados y capacitados sobre discapacidad (difusión en sus redes 12 mil seguidores)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Pensamiento Crítico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Derechos Humanos y Discapacidad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Procesos Electorales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Lenguaje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Géneros periodísticos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Fotografía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Radio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Video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Periodismo digital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es-ES_tradnl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Guía del Facilitador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2">
                    <a:lumMod val="75000"/>
                  </a:schemeClr>
                </a:solidFill>
              </a:rPr>
              <a:t>Guía del </a:t>
            </a: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Participante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5081" t="11294" r="6162" b="6882"/>
          <a:stretch/>
        </p:blipFill>
        <p:spPr bwMode="auto">
          <a:xfrm>
            <a:off x="3327420" y="3355488"/>
            <a:ext cx="4792980" cy="2484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22519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1980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PRODUCTOS DE COMUNICACIÓN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1020960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8019624" y="5518512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4112" y="1258316"/>
            <a:ext cx="88295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7 años de Revolución Ciudadana, la mirada de la ciudadanía al último mandato</a:t>
            </a:r>
            <a:b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https://www.youtube.com/watch?v=P8WdheIqBTI</a:t>
            </a:r>
            <a:endParaRPr lang="es-ES_tradnl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Sentirnos incluidos: comunicación y participación electoral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https://www.youtube.com/watch?v=uPye7jAOHAI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Sentirnos Incluidos: Comunicación para la Vida y la Participación Social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https://www.youtube.com/watch?v=DYLuK2eoxiw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Entrevista: Prefecto de la Provincia de Imbabura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https://www.youtube.com/watch?v=p6hvQGu2WmM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Yo si puedo participar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https://www.youtube.com/watch?v=KtAhv7YE3fs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Presidente del Consejo Provincial Electoral de Imbabura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hlinkClick r:id="rId8"/>
              </a:rPr>
              <a:t>https://www.youtube.com/watch?v=WE2luQYWjzA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Entrevista: Alcalde de la ciudad de Cuenca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https://www.youtube.com/watch?v=t5dcHmtSzdg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Audio - Experiencia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 la participación de las personas con discapacidad en el proceso electoral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hlinkClick r:id="rId10"/>
              </a:rPr>
              <a:t>https://www.youtube.com/watch?v=bwDjmV3mpec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Audio - Importancia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 la participación de las PCD visual en los procesos electorales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hlinkClick r:id="rId11"/>
              </a:rPr>
              <a:t>https://www.youtube.com/watch?v=6HObhHsPqE8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s-E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4567544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-1068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LECCIONES APRENDIDAS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68560" y="1045344"/>
            <a:ext cx="8349840" cy="5574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124" name="CustomShape 3"/>
          <p:cNvSpPr/>
          <p:nvPr/>
        </p:nvSpPr>
        <p:spPr>
          <a:xfrm rot="5400000">
            <a:off x="5413680" y="3118680"/>
            <a:ext cx="6857280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7812360" y="5445360"/>
            <a:ext cx="1151280" cy="13287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0896" y="901224"/>
            <a:ext cx="78865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Discapacidad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: modelo social y paradigma DD.HH. </a:t>
            </a:r>
            <a:b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variedad de actores con diferentes abordajes donde persiste un enfoque asistencialista y es clave generar un diálogo permanente.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Inclusión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: grandes necesidades para una real inclusión social, educativa, económica (prejuicios / estereotipos).</a:t>
            </a:r>
          </a:p>
          <a:p>
            <a:pPr marL="742950" lvl="2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Abordar estos temas en su conjunto y de manera complementaria al fortalecimiento de la participación ciudadana 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Ciudadanía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: fortalecimiento desde y con los actores sociales.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Desarrollo humano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: fortalecer el liderazgo (autoestima - autoconfianza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Información y Comunicación: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cambios significativos con gran apoyo de los avances tecnológicos: Periodismo ciudadano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Accesibilidad: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grandes desafíos en acceder a la información y muchos más para producirla (redes sociales: gran potencial – versiones para móviles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486928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455</Words>
  <Application>Microsoft Office PowerPoint</Application>
  <PresentationFormat>On-screen Show (4:3)</PresentationFormat>
  <Paragraphs>111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Garzon, Marcela</dc:creator>
  <cp:lastModifiedBy>%username%</cp:lastModifiedBy>
  <cp:revision>99</cp:revision>
  <dcterms:modified xsi:type="dcterms:W3CDTF">2014-09-15T18:50:25Z</dcterms:modified>
</cp:coreProperties>
</file>